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aee49401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aee49401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afb717eb7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afb717eb7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afb717eb7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afb717eb7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e09b3d9e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e09b3d9e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e09b3d9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e09b3d9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e1c9f3662_2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e1c9f3662_2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3983b4aa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3983b4aa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3983b4a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3983b4a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3983b4aa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13983b4aa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3983b4aa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13983b4aa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aee494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aee494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3983b4aa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3983b4aa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9aee49401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9aee49401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e1c9f3662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e1c9f3662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e09b3d9e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e09b3d9e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afb717eb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afb717eb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e1c9f3662_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e1c9f3662_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9afb717eb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9afb717eb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e1c9f3662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e1c9f3662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ussivu_harmaa_tähti">
  <p:cSld name="Perussivu_harmaa_tähti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68000" y="3828"/>
            <a:ext cx="3276000" cy="5135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6015" y="4294760"/>
            <a:ext cx="991204" cy="67163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684213" y="540000"/>
            <a:ext cx="7772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684213" y="1080000"/>
            <a:ext cx="7772400" cy="29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lanning_poke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agile/scrum/sprints" TargetMode="External"/><Relationship Id="rId7" Type="http://schemas.openxmlformats.org/officeDocument/2006/relationships/hyperlink" Target="https://en.wikipedia.org/wiki/Scrum_Sprin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agilealliance.org/glossary/definition-of-done/" TargetMode="External"/><Relationship Id="rId5" Type="http://schemas.openxmlformats.org/officeDocument/2006/relationships/hyperlink" Target="https://medium.com/serious-scrum/the-sprint-backlog-ecf3505224fa" TargetMode="External"/><Relationship Id="rId4" Type="http://schemas.openxmlformats.org/officeDocument/2006/relationships/hyperlink" Target="https://en.wikipedia.org/wiki/Kanban_(development)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linkedin.com/pulse/definition-agile-feature-mike-burn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360125" y="986625"/>
            <a:ext cx="8520600" cy="255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Personas and user stories</a:t>
            </a:r>
            <a:endParaRPr sz="4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Backlog and sprints</a:t>
            </a:r>
            <a:endParaRPr sz="4500"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360125" y="38736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Hannu Markkanen, Amir Dirin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personas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825" y="0"/>
            <a:ext cx="3882176" cy="246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50" y="1225575"/>
            <a:ext cx="4118652" cy="285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5774" y="1883575"/>
            <a:ext cx="4223526" cy="300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user stories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00" y="1394225"/>
            <a:ext cx="4058875" cy="288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1725" y="1155437"/>
            <a:ext cx="5754000" cy="186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1725" y="3228000"/>
            <a:ext cx="5530726" cy="148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 and user stories as tools for requirement capture</a:t>
            </a:r>
            <a:endParaRPr/>
          </a:p>
        </p:txBody>
      </p:sp>
      <p:sp>
        <p:nvSpPr>
          <p:cNvPr id="177" name="Google Shape;177;p25"/>
          <p:cNvSpPr txBox="1">
            <a:spLocks noGrp="1"/>
          </p:cNvSpPr>
          <p:nvPr>
            <p:ph type="body" idx="1"/>
          </p:nvPr>
        </p:nvSpPr>
        <p:spPr>
          <a:xfrm>
            <a:off x="311700" y="1486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Idea -&gt; identify user groups -&gt; personas -&gt; user stories -&gt; product backlog</a:t>
            </a:r>
            <a:endParaRPr/>
          </a:p>
        </p:txBody>
      </p:sp>
      <p:sp>
        <p:nvSpPr>
          <p:cNvPr id="178" name="Google Shape;178;p25"/>
          <p:cNvSpPr/>
          <p:nvPr/>
        </p:nvSpPr>
        <p:spPr>
          <a:xfrm>
            <a:off x="109725" y="2210650"/>
            <a:ext cx="1739124" cy="18012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idea</a:t>
            </a:r>
            <a:endParaRPr/>
          </a:p>
        </p:txBody>
      </p:sp>
      <p:sp>
        <p:nvSpPr>
          <p:cNvPr id="179" name="Google Shape;179;p25"/>
          <p:cNvSpPr/>
          <p:nvPr/>
        </p:nvSpPr>
        <p:spPr>
          <a:xfrm>
            <a:off x="2224500" y="2125325"/>
            <a:ext cx="1678200" cy="2559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5"/>
          <p:cNvSpPr/>
          <p:nvPr/>
        </p:nvSpPr>
        <p:spPr>
          <a:xfrm>
            <a:off x="2821775" y="23386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5"/>
          <p:cNvSpPr/>
          <p:nvPr/>
        </p:nvSpPr>
        <p:spPr>
          <a:xfrm>
            <a:off x="2679575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5"/>
          <p:cNvSpPr/>
          <p:nvPr/>
        </p:nvSpPr>
        <p:spPr>
          <a:xfrm>
            <a:off x="3136775" y="24864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2992500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5"/>
          <p:cNvSpPr/>
          <p:nvPr/>
        </p:nvSpPr>
        <p:spPr>
          <a:xfrm>
            <a:off x="2512400" y="2971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/>
          <p:nvPr/>
        </p:nvSpPr>
        <p:spPr>
          <a:xfrm>
            <a:off x="3136775" y="28731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5"/>
          <p:cNvSpPr/>
          <p:nvPr/>
        </p:nvSpPr>
        <p:spPr>
          <a:xfrm>
            <a:off x="2831975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5"/>
          <p:cNvSpPr/>
          <p:nvPr/>
        </p:nvSpPr>
        <p:spPr>
          <a:xfrm>
            <a:off x="3289175" y="38580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3144900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5"/>
          <p:cNvSpPr/>
          <p:nvPr/>
        </p:nvSpPr>
        <p:spPr>
          <a:xfrm>
            <a:off x="2664800" y="4343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5"/>
          <p:cNvSpPr/>
          <p:nvPr/>
        </p:nvSpPr>
        <p:spPr>
          <a:xfrm>
            <a:off x="3289175" y="42447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5"/>
          <p:cNvSpPr/>
          <p:nvPr/>
        </p:nvSpPr>
        <p:spPr>
          <a:xfrm>
            <a:off x="3136775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3593975" y="30960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3449700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2969600" y="3581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3593975" y="34827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4202525" y="2007425"/>
            <a:ext cx="853200" cy="833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4202525" y="4011825"/>
            <a:ext cx="853200" cy="8331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4202525" y="2998025"/>
            <a:ext cx="853200" cy="8331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cxnSp>
        <p:nvCxnSpPr>
          <p:cNvPr id="199" name="Google Shape;199;p25"/>
          <p:cNvCxnSpPr>
            <a:stCxn id="179" idx="7"/>
            <a:endCxn id="196" idx="1"/>
          </p:cNvCxnSpPr>
          <p:nvPr/>
        </p:nvCxnSpPr>
        <p:spPr>
          <a:xfrm rot="10800000" flipH="1">
            <a:off x="3656933" y="2423970"/>
            <a:ext cx="545700" cy="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25"/>
          <p:cNvCxnSpPr>
            <a:stCxn id="179" idx="6"/>
            <a:endCxn id="198" idx="1"/>
          </p:cNvCxnSpPr>
          <p:nvPr/>
        </p:nvCxnSpPr>
        <p:spPr>
          <a:xfrm>
            <a:off x="3902700" y="3405125"/>
            <a:ext cx="2997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5"/>
          <p:cNvCxnSpPr>
            <a:stCxn id="179" idx="5"/>
            <a:endCxn id="197" idx="1"/>
          </p:cNvCxnSpPr>
          <p:nvPr/>
        </p:nvCxnSpPr>
        <p:spPr>
          <a:xfrm>
            <a:off x="3656933" y="4310080"/>
            <a:ext cx="545700" cy="1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2" name="Google Shape;202;p25"/>
          <p:cNvSpPr/>
          <p:nvPr/>
        </p:nvSpPr>
        <p:spPr>
          <a:xfrm>
            <a:off x="5355550" y="2007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5"/>
          <p:cNvSpPr/>
          <p:nvPr/>
        </p:nvSpPr>
        <p:spPr>
          <a:xfrm>
            <a:off x="5507950" y="2159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5660350" y="2312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5355550" y="3074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5"/>
          <p:cNvSpPr/>
          <p:nvPr/>
        </p:nvSpPr>
        <p:spPr>
          <a:xfrm>
            <a:off x="5507950" y="3226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5"/>
          <p:cNvSpPr/>
          <p:nvPr/>
        </p:nvSpPr>
        <p:spPr>
          <a:xfrm>
            <a:off x="5660350" y="3379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5"/>
          <p:cNvSpPr/>
          <p:nvPr/>
        </p:nvSpPr>
        <p:spPr>
          <a:xfrm>
            <a:off x="5355550" y="4064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5507950" y="4217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5"/>
          <p:cNvSpPr/>
          <p:nvPr/>
        </p:nvSpPr>
        <p:spPr>
          <a:xfrm>
            <a:off x="5660350" y="4369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5"/>
          <p:cNvCxnSpPr>
            <a:stCxn id="196" idx="3"/>
          </p:cNvCxnSpPr>
          <p:nvPr/>
        </p:nvCxnSpPr>
        <p:spPr>
          <a:xfrm>
            <a:off x="5055725" y="2423975"/>
            <a:ext cx="2202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Google Shape;212;p25"/>
          <p:cNvSpPr/>
          <p:nvPr/>
        </p:nvSpPr>
        <p:spPr>
          <a:xfrm>
            <a:off x="5812750" y="2464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5"/>
          <p:cNvSpPr/>
          <p:nvPr/>
        </p:nvSpPr>
        <p:spPr>
          <a:xfrm>
            <a:off x="5812750" y="4522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5"/>
          <p:cNvSpPr/>
          <p:nvPr/>
        </p:nvSpPr>
        <p:spPr>
          <a:xfrm>
            <a:off x="5965150" y="4674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5"/>
          <p:cNvSpPr/>
          <p:nvPr/>
        </p:nvSpPr>
        <p:spPr>
          <a:xfrm>
            <a:off x="6668475" y="2806442"/>
            <a:ext cx="1009675" cy="112477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backlog</a:t>
            </a:r>
            <a:endParaRPr/>
          </a:p>
        </p:txBody>
      </p:sp>
      <p:cxnSp>
        <p:nvCxnSpPr>
          <p:cNvPr id="216" name="Google Shape;216;p25"/>
          <p:cNvCxnSpPr>
            <a:stCxn id="212" idx="3"/>
          </p:cNvCxnSpPr>
          <p:nvPr/>
        </p:nvCxnSpPr>
        <p:spPr>
          <a:xfrm>
            <a:off x="6358450" y="2606825"/>
            <a:ext cx="382500" cy="25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25"/>
          <p:cNvCxnSpPr>
            <a:stCxn id="207" idx="3"/>
            <a:endCxn id="215" idx="2"/>
          </p:cNvCxnSpPr>
          <p:nvPr/>
        </p:nvCxnSpPr>
        <p:spPr>
          <a:xfrm rot="10800000" flipH="1">
            <a:off x="6206050" y="3368825"/>
            <a:ext cx="4623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" name="Google Shape;218;p25"/>
          <p:cNvCxnSpPr>
            <a:stCxn id="210" idx="0"/>
          </p:cNvCxnSpPr>
          <p:nvPr/>
        </p:nvCxnSpPr>
        <p:spPr>
          <a:xfrm rot="10800000" flipH="1">
            <a:off x="5933200" y="3860225"/>
            <a:ext cx="7224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Backlog is more than a list of requirements...</a:t>
            </a:r>
            <a:endParaRPr/>
          </a:p>
        </p:txBody>
      </p:sp>
      <p:sp>
        <p:nvSpPr>
          <p:cNvPr id="224" name="Google Shape;224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Ordered / prioritised list of work to be done (work items)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user stories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business planning tasks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testing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bug fixes, changes, improvements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support tasks, learning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-GB"/>
              <a:t>Order of the items is based on business value and on team's assessment of effort or complexity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Working on the items in the backlog</a:t>
            </a:r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e.g. Trello or MS planner to manage the project work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Pull high-priority backlog items into the worklist of a sprint (sprint backlog, todo-list, …)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481099"/>
            <a:ext cx="8353925" cy="239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Items in backlog are organized into lists - these lists are called “Swimlanes”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Usual swimlanes, or lists, (might) include: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Backlog, To Do, Doing, Done, Deliverable, Blocked, Released, Closed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… more or less as needed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When new tickets are created, they are first added to the Backlog swimlane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Tickets selected for the sprint will be moved to the To Do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From here the tickets follow the flow: To Do -&gt; Doing -&gt; Done -&gt; Released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Therefore during the sprint only tickets from the To Do would be picked for development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Easy to see the velocity and current situation of the project with a glance</a:t>
            </a:r>
            <a:endParaRPr/>
          </a:p>
        </p:txBody>
      </p:sp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Backlog swimlanes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Tickets can be prioritized / ordered in multiple ways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Business priorities / goals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Size of ticket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How many hours/days it takes to implement the ticket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Complexity of a ticket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Prioritization can be based on estimation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Planning poker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Individual estimates on the length of the task (best estimates)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Product Owner (PO) is responsible for keeping the backlog in order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Scrum Master and the development team will help the PO as much as possible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Resources: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https://en.wikipedia.org/wiki/Planning_poker</a:t>
            </a:r>
            <a:r>
              <a:rPr lang="en-GB"/>
              <a:t> </a:t>
            </a:r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Backlog prioritization / ordering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repeatable fixed time-frame dedicated for work, usually two weeks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For this course one week sprints would work best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Goal is to produce potentially shippable feature during the spring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Items from backlog are picked for the sprint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Sprint wraps all Scrum activities: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Sprints start with planning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Daily standups (daily scrums in literature)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Might have weekly standups with the whole organization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Completed features (the Done list) are demoed in Sprint review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Sprint ends with an Sprint retrospective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Between these activities, actual development work is done</a:t>
            </a:r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Sprints are commonly used in the software industry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As items for the sprint are picked, they will not change during the sprint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backlog for the sprint is holy;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 new tickets will be added to the sprint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 tickets will change (fundamentally at least)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 tickets will be removed from the sprint (unless for a good reason)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As the backlog does not change during the sprint, developers will have the opportunity to really focus on their work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55" name="Google Shape;25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Sprint lets everyone concentrate on their 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way no unexpected situations should happen - not foolproof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Sprints &amp; sprint backlog will let everyone know what the other people are working on and how much &amp; how fast progress is done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Development speed or progress is called velocity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Links: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https://www.atlassian.com/agile/scrum/sprints</a:t>
            </a:r>
            <a:r>
              <a:rPr lang="en-GB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https://en.wikipedia.org/wiki/Kanban_(development)</a:t>
            </a:r>
            <a:r>
              <a:rPr lang="en-GB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https://medium.com/serious-scrum/the-sprint-backlog-ecf3505224fa</a:t>
            </a:r>
            <a:r>
              <a:rPr lang="en-GB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https://www.agilealliance.org/glossary/definition-of-done</a:t>
            </a:r>
            <a:r>
              <a:rPr lang="en-GB" u="sng">
                <a:solidFill>
                  <a:schemeClr val="hlink"/>
                </a:solidFill>
                <a:hlinkClick r:id="rId6"/>
              </a:rPr>
              <a:t>/</a:t>
            </a:r>
            <a:r>
              <a:rPr lang="en-GB"/>
              <a:t>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7"/>
              </a:rPr>
              <a:t>https://en.wikipedia.org/wiki/Scrum_Sprint</a:t>
            </a:r>
            <a:r>
              <a:rPr lang="en-GB"/>
              <a:t> </a:t>
            </a:r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are the users, why and how they would use your application? 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570700"/>
            <a:ext cx="85206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Persona - fictive or research based description of a typical user.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User story - what the user would like to accomplish, why and how does one know the application does what the user wanted to do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End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 and user stories as tools for requirement capture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822500" y="15493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Idea -&gt; identify user groups -&gt; personas -&gt; user stories -&gt; product backlog</a:t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109725" y="2210650"/>
            <a:ext cx="1739124" cy="18012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idea</a:t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>
            <a:off x="2224500" y="2125325"/>
            <a:ext cx="1678200" cy="2559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2821775" y="23386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2679575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3136775" y="24864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2992500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2512400" y="2971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3136775" y="28731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2831975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289175" y="38580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3144900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2664800" y="4343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3289175" y="42447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3136775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3593975" y="30960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3449700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2969600" y="3581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593975" y="34827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4202525" y="2007425"/>
            <a:ext cx="853200" cy="833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4202525" y="4011825"/>
            <a:ext cx="853200" cy="8331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4202525" y="2998025"/>
            <a:ext cx="853200" cy="8331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cxnSp>
        <p:nvCxnSpPr>
          <p:cNvPr id="94" name="Google Shape;94;p16"/>
          <p:cNvCxnSpPr>
            <a:stCxn id="74" idx="7"/>
            <a:endCxn id="91" idx="1"/>
          </p:cNvCxnSpPr>
          <p:nvPr/>
        </p:nvCxnSpPr>
        <p:spPr>
          <a:xfrm rot="10800000" flipH="1">
            <a:off x="3656933" y="2423970"/>
            <a:ext cx="545700" cy="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" name="Google Shape;95;p16"/>
          <p:cNvCxnSpPr>
            <a:stCxn id="74" idx="6"/>
            <a:endCxn id="93" idx="1"/>
          </p:cNvCxnSpPr>
          <p:nvPr/>
        </p:nvCxnSpPr>
        <p:spPr>
          <a:xfrm>
            <a:off x="3902700" y="3405125"/>
            <a:ext cx="2997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" name="Google Shape;96;p16"/>
          <p:cNvCxnSpPr>
            <a:stCxn id="74" idx="5"/>
            <a:endCxn id="92" idx="1"/>
          </p:cNvCxnSpPr>
          <p:nvPr/>
        </p:nvCxnSpPr>
        <p:spPr>
          <a:xfrm>
            <a:off x="3656933" y="4310080"/>
            <a:ext cx="545700" cy="1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7" name="Google Shape;97;p16"/>
          <p:cNvSpPr/>
          <p:nvPr/>
        </p:nvSpPr>
        <p:spPr>
          <a:xfrm>
            <a:off x="5355550" y="2007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5507950" y="2159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5660350" y="2312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5355550" y="3074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5507950" y="3226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5660350" y="3379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5355550" y="4064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5507950" y="4217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5660350" y="4369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6"/>
          <p:cNvCxnSpPr>
            <a:stCxn id="91" idx="3"/>
          </p:cNvCxnSpPr>
          <p:nvPr/>
        </p:nvCxnSpPr>
        <p:spPr>
          <a:xfrm>
            <a:off x="5055725" y="2423975"/>
            <a:ext cx="2202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" name="Google Shape;107;p16"/>
          <p:cNvSpPr/>
          <p:nvPr/>
        </p:nvSpPr>
        <p:spPr>
          <a:xfrm>
            <a:off x="5812750" y="2464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5812750" y="4522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5965150" y="4674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6668475" y="2806442"/>
            <a:ext cx="1009675" cy="112477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backlog</a:t>
            </a:r>
            <a:endParaRPr/>
          </a:p>
        </p:txBody>
      </p:sp>
      <p:cxnSp>
        <p:nvCxnSpPr>
          <p:cNvPr id="111" name="Google Shape;111;p16"/>
          <p:cNvCxnSpPr>
            <a:stCxn id="107" idx="3"/>
          </p:cNvCxnSpPr>
          <p:nvPr/>
        </p:nvCxnSpPr>
        <p:spPr>
          <a:xfrm>
            <a:off x="6358450" y="2606825"/>
            <a:ext cx="382500" cy="25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6"/>
          <p:cNvCxnSpPr>
            <a:stCxn id="102" idx="3"/>
            <a:endCxn id="110" idx="2"/>
          </p:cNvCxnSpPr>
          <p:nvPr/>
        </p:nvCxnSpPr>
        <p:spPr>
          <a:xfrm rot="10800000" flipH="1">
            <a:off x="6206050" y="3368825"/>
            <a:ext cx="4623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6"/>
          <p:cNvCxnSpPr>
            <a:stCxn id="105" idx="0"/>
          </p:cNvCxnSpPr>
          <p:nvPr/>
        </p:nvCxnSpPr>
        <p:spPr>
          <a:xfrm rot="10800000" flipH="1">
            <a:off x="5933200" y="3860225"/>
            <a:ext cx="7224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235500" y="1152475"/>
            <a:ext cx="3601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Representation of the goals and behavior of a hypothesized group of users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Synthesize data collected from interviews with users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Captured in one or two-page document that include background, goals, needs, as well as the environment in which a persona operates</a:t>
            </a:r>
            <a:endParaRPr sz="1600"/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425" y="446700"/>
            <a:ext cx="5353601" cy="425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stories, epics and features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t="22251" r="1156"/>
          <a:stretch/>
        </p:blipFill>
        <p:spPr>
          <a:xfrm>
            <a:off x="206400" y="1069225"/>
            <a:ext cx="8662325" cy="404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4085100" y="4820400"/>
            <a:ext cx="5058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u="sng">
                <a:solidFill>
                  <a:schemeClr val="hlink"/>
                </a:solidFill>
                <a:hlinkClick r:id="rId4"/>
              </a:rPr>
              <a:t>https://www.linkedin.com/pulse/definition-agile-feature-mike-burns/</a:t>
            </a:r>
            <a:r>
              <a:rPr lang="en-GB" sz="900"/>
              <a:t> </a:t>
            </a:r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213425" y="445025"/>
            <a:ext cx="861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story captures a requirement: Who, What, Why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311700" y="1134725"/>
            <a:ext cx="8520600" cy="3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concise description of a piece of functionality that will be valuable to a user or owner of the software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As a [type of the user / persona] </a:t>
            </a:r>
            <a:br>
              <a:rPr lang="en-GB" b="1"/>
            </a:br>
            <a:r>
              <a:rPr lang="en-GB" b="1"/>
              <a:t>I want [to do something] </a:t>
            </a:r>
            <a:br>
              <a:rPr lang="en-GB" b="1"/>
            </a:br>
            <a:r>
              <a:rPr lang="en-GB" b="1"/>
              <a:t>so that [I can achieve a goal]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Should be written in language that the user understands.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 - examples</a:t>
            </a: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137550" y="1102975"/>
            <a:ext cx="5987700" cy="3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/>
              <a:t>Epic: Book management</a:t>
            </a:r>
            <a:br>
              <a:rPr lang="en-GB" sz="1300"/>
            </a:br>
            <a:r>
              <a:rPr lang="en-GB" sz="1300"/>
              <a:t>As a inventory manager, </a:t>
            </a:r>
            <a:br>
              <a:rPr lang="en-GB" sz="1300"/>
            </a:br>
            <a:r>
              <a:rPr lang="en-GB" sz="1300"/>
              <a:t>I want to control the inventory of the books in our warehouses, </a:t>
            </a:r>
            <a:br>
              <a:rPr lang="en-GB" sz="1300"/>
            </a:br>
            <a:r>
              <a:rPr lang="en-GB" sz="1300"/>
              <a:t>so that I can ensure that there is enough stock to meet demand without excess inventory.</a:t>
            </a:r>
            <a:endParaRPr sz="13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300" b="1"/>
              <a:t>User story: Add new books to inventory</a:t>
            </a:r>
            <a:br>
              <a:rPr lang="en-GB" sz="1300"/>
            </a:br>
            <a:r>
              <a:rPr lang="en-GB" sz="1300"/>
              <a:t>As a inventory manager, </a:t>
            </a:r>
            <a:br>
              <a:rPr lang="en-GB" sz="1300"/>
            </a:br>
            <a:r>
              <a:rPr lang="en-GB" sz="1300"/>
              <a:t>I want to add a new book to the inventory, </a:t>
            </a:r>
            <a:br>
              <a:rPr lang="en-GB" sz="1300"/>
            </a:br>
            <a:r>
              <a:rPr lang="en-GB" sz="1300"/>
              <a:t>so that a new arrival can be included in our web shop for purchase.</a:t>
            </a:r>
            <a:endParaRPr sz="13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300" b="1"/>
              <a:t>User story: Update number of books in inventory</a:t>
            </a:r>
            <a:br>
              <a:rPr lang="en-GB" sz="1300"/>
            </a:br>
            <a:r>
              <a:rPr lang="en-GB" sz="1300"/>
              <a:t>As a warehouse clerk, </a:t>
            </a:r>
            <a:br>
              <a:rPr lang="en-GB" sz="1300"/>
            </a:br>
            <a:r>
              <a:rPr lang="en-GB" sz="1300"/>
              <a:t>I want to update the number of a books in inventory, </a:t>
            </a:r>
            <a:br>
              <a:rPr lang="en-GB" sz="1300"/>
            </a:br>
            <a:r>
              <a:rPr lang="en-GB" sz="1300"/>
              <a:t>so that the received items are correctly registered in the warehouse system.</a:t>
            </a:r>
            <a:endParaRPr sz="1300"/>
          </a:p>
        </p:txBody>
      </p:sp>
      <p:grpSp>
        <p:nvGrpSpPr>
          <p:cNvPr id="140" name="Google Shape;140;p20"/>
          <p:cNvGrpSpPr/>
          <p:nvPr/>
        </p:nvGrpSpPr>
        <p:grpSpPr>
          <a:xfrm>
            <a:off x="76200" y="1093925"/>
            <a:ext cx="3066500" cy="3427880"/>
            <a:chOff x="152400" y="1170125"/>
            <a:chExt cx="3066500" cy="3427880"/>
          </a:xfrm>
        </p:grpSpPr>
        <p:pic>
          <p:nvPicPr>
            <p:cNvPr id="141" name="Google Shape;141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170125"/>
              <a:ext cx="2914100" cy="34278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03175" y="1170125"/>
              <a:ext cx="815725" cy="898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 are used as a basis for app development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311700" y="1597425"/>
            <a:ext cx="8520600" cy="31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Who</a:t>
            </a:r>
            <a:r>
              <a:rPr lang="en-GB"/>
              <a:t> - description of the user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What</a:t>
            </a:r>
            <a:r>
              <a:rPr lang="en-GB"/>
              <a:t> - describes the functionality user wants =&gt; design &amp; implementation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Why</a:t>
            </a:r>
            <a:r>
              <a:rPr lang="en-GB"/>
              <a:t> - what the user wants to achieve =&gt; test acceptance criteria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b="1"/>
              <a:t>Pre-conditions</a:t>
            </a:r>
            <a:r>
              <a:rPr lang="en-GB"/>
              <a:t> - description of state before the user story actions =&gt; pre-conditions for a test case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/>
              <a:t>Acceptance criteria</a:t>
            </a:r>
            <a:r>
              <a:rPr lang="en-GB"/>
              <a:t> - set of conditions a user story should satisfy to be considered as done =&gt; test acceptance criteria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Pre-conditions and acceptance criteria - example</a:t>
            </a: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311700" y="1140225"/>
            <a:ext cx="8520600" cy="38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User story: Add new books to inventory</a:t>
            </a:r>
            <a:endParaRPr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 a inventory manager,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want to add a new book to the inventory,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 that a new arrival can be included in our web shop for purchase.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Pre-conditions</a:t>
            </a:r>
            <a:r>
              <a:rPr lang="en-GB"/>
              <a:t>: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User logged in as a inventory manager (a user role in the system)</a:t>
            </a:r>
            <a:endParaRPr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User has browsed to the "Manage inventory" page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Acceptance criteria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Information of the new book added in to the database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Success message &amp; information of the added book displayed to the user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1161</Words>
  <Application>Microsoft Office PowerPoint</Application>
  <PresentationFormat>On-screen Show (16:9)</PresentationFormat>
  <Paragraphs>124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Simple Light</vt:lpstr>
      <vt:lpstr>Personas and user stories Backlog and sprints</vt:lpstr>
      <vt:lpstr>Who are the users, why and how they would use your application? </vt:lpstr>
      <vt:lpstr>Personas and user stories as tools for requirement capture</vt:lpstr>
      <vt:lpstr>Personas</vt:lpstr>
      <vt:lpstr>User stories, epics and features</vt:lpstr>
      <vt:lpstr>User story captures a requirement: Who, What, Why</vt:lpstr>
      <vt:lpstr>User stories - examples</vt:lpstr>
      <vt:lpstr>User stories are used as a basis for app development</vt:lpstr>
      <vt:lpstr>Pre-conditions and acceptance criteria - example</vt:lpstr>
      <vt:lpstr>Sample personas</vt:lpstr>
      <vt:lpstr>Sample user stories</vt:lpstr>
      <vt:lpstr>Personas and user stories as tools for requirement capture</vt:lpstr>
      <vt:lpstr>Backlog is more than a list of requirements...</vt:lpstr>
      <vt:lpstr>Working on the items in the backlog</vt:lpstr>
      <vt:lpstr>Backlog swimlanes</vt:lpstr>
      <vt:lpstr>Backlog prioritization / ordering</vt:lpstr>
      <vt:lpstr>Sprints</vt:lpstr>
      <vt:lpstr>Sprints</vt:lpstr>
      <vt:lpstr>Sprints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Personas and user stories Backlog and sprints</dc:title>
  <dc:creator>Amir Dirin</dc:creator>
  <cp:lastModifiedBy>Amir Dirin</cp:lastModifiedBy>
  <cp:revision>1</cp:revision>
  <dcterms:modified xsi:type="dcterms:W3CDTF">2023-01-10T08:44:02Z</dcterms:modified>
</cp:coreProperties>
</file>